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9.svg" ContentType="image/svg+xml"/>
  <Override PartName="/ppt/media/image3.svg" ContentType="image/svg+xml"/>
  <Override PartName="/ppt/media/image31.svg" ContentType="image/svg+xml"/>
  <Override PartName="/ppt/media/image33.svg" ContentType="image/svg+xml"/>
  <Override PartName="/ppt/media/image37.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5.svg" ContentType="image/svg+xml"/>
  <Override PartName="/ppt/media/image67.svg" ContentType="image/svg+xml"/>
  <Override PartName="/ppt/media/image69.svg" ContentType="image/svg+xml"/>
  <Override PartName="/ppt/media/image7.svg" ContentType="image/svg+xml"/>
  <Override PartName="/ppt/media/image71.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Lst>
  <p:sldSz cx="18288000" cy="10287000"/>
  <p:notesSz cx="6858000" cy="9144000"/>
  <p:embeddedFontLst>
    <p:embeddedFont>
      <p:font typeface="Bryndan Write" panose="02000503000000000000"/>
      <p:regular r:id="rId15"/>
    </p:embeddedFont>
    <p:embeddedFont>
      <p:font typeface="Josefin Sans" panose="00000500000000000000"/>
      <p:regular r:id="rId16"/>
    </p:embeddedFont>
    <p:embeddedFont>
      <p:font typeface="Gochi Hand"/>
      <p:regular r:id="rId17"/>
    </p:embeddedFont>
    <p:embeddedFont>
      <p:font typeface="Bodoni FLF" panose="02000606090000020003"/>
      <p:regular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8" Type="http://schemas.openxmlformats.org/officeDocument/2006/relationships/slideLayout" Target="../slideLayouts/slideLayout7.xml"/><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image" Target="../media/image15.svg"/><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svg"/><Relationship Id="rId7" Type="http://schemas.openxmlformats.org/officeDocument/2006/relationships/image" Target="../media/image21.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revou.co/panduan-teknis/pengertian-data" TargetMode="External"/><Relationship Id="rId3" Type="http://schemas.openxmlformats.org/officeDocument/2006/relationships/hyperlink" Target="https://revou.co/kosakata/coding" TargetMode="External"/><Relationship Id="rId2" Type="http://schemas.openxmlformats.org/officeDocument/2006/relationships/image" Target="../media/image18.jpeg"/><Relationship Id="rId13" Type="http://schemas.openxmlformats.org/officeDocument/2006/relationships/slideLayout" Target="../slideLayouts/slideLayout7.xml"/><Relationship Id="rId12" Type="http://schemas.openxmlformats.org/officeDocument/2006/relationships/image" Target="../media/image26.svg"/><Relationship Id="rId11" Type="http://schemas.openxmlformats.org/officeDocument/2006/relationships/image" Target="../media/image25.png"/><Relationship Id="rId10" Type="http://schemas.openxmlformats.org/officeDocument/2006/relationships/image" Target="../media/image24.sv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33.svg"/><Relationship Id="rId7" Type="http://schemas.openxmlformats.org/officeDocument/2006/relationships/image" Target="../media/image32.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3" Type="http://schemas.openxmlformats.org/officeDocument/2006/relationships/image" Target="../media/image28.png"/><Relationship Id="rId2" Type="http://schemas.openxmlformats.org/officeDocument/2006/relationships/image" Target="../media/image27.jpe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37.sv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3" Type="http://schemas.openxmlformats.org/officeDocument/2006/relationships/image" Target="../media/image28.png"/><Relationship Id="rId2" Type="http://schemas.openxmlformats.org/officeDocument/2006/relationships/image" Target="../media/image34.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3" Type="http://schemas.openxmlformats.org/officeDocument/2006/relationships/image" Target="../media/image14.png"/><Relationship Id="rId2" Type="http://schemas.openxmlformats.org/officeDocument/2006/relationships/image" Target="../media/image34.png"/><Relationship Id="rId15" Type="http://schemas.openxmlformats.org/officeDocument/2006/relationships/slideLayout" Target="../slideLayouts/slideLayout7.xml"/><Relationship Id="rId14" Type="http://schemas.openxmlformats.org/officeDocument/2006/relationships/image" Target="../media/image52.svg"/><Relationship Id="rId13" Type="http://schemas.openxmlformats.org/officeDocument/2006/relationships/image" Target="../media/image51.png"/><Relationship Id="rId12" Type="http://schemas.openxmlformats.org/officeDocument/2006/relationships/image" Target="../media/image50.svg"/><Relationship Id="rId11" Type="http://schemas.openxmlformats.org/officeDocument/2006/relationships/image" Target="../media/image49.png"/><Relationship Id="rId10" Type="http://schemas.openxmlformats.org/officeDocument/2006/relationships/image" Target="../media/image48.sv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svg"/><Relationship Id="rId7" Type="http://schemas.openxmlformats.org/officeDocument/2006/relationships/image" Target="../media/image55.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9.svg"/><Relationship Id="rId3" Type="http://schemas.openxmlformats.org/officeDocument/2006/relationships/image" Target="../media/image28.png"/><Relationship Id="rId2" Type="http://schemas.openxmlformats.org/officeDocument/2006/relationships/image" Target="../media/image34.png"/><Relationship Id="rId16" Type="http://schemas.openxmlformats.org/officeDocument/2006/relationships/slideLayout" Target="../slideLayouts/slideLayout7.xml"/><Relationship Id="rId15" Type="http://schemas.openxmlformats.org/officeDocument/2006/relationships/image" Target="../media/image63.png"/><Relationship Id="rId14" Type="http://schemas.openxmlformats.org/officeDocument/2006/relationships/image" Target="../media/image62.svg"/><Relationship Id="rId13" Type="http://schemas.openxmlformats.org/officeDocument/2006/relationships/image" Target="../media/image61.png"/><Relationship Id="rId12" Type="http://schemas.openxmlformats.org/officeDocument/2006/relationships/image" Target="../media/image60.svg"/><Relationship Id="rId11" Type="http://schemas.openxmlformats.org/officeDocument/2006/relationships/image" Target="../media/image59.png"/><Relationship Id="rId10" Type="http://schemas.openxmlformats.org/officeDocument/2006/relationships/image" Target="../media/image58.sv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 Id="rId3" Type="http://schemas.openxmlformats.org/officeDocument/2006/relationships/image" Target="../media/image64.png"/><Relationship Id="rId2" Type="http://schemas.openxmlformats.org/officeDocument/2006/relationships/image" Target="../media/image38.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4.png"/><Relationship Id="rId7" Type="http://schemas.openxmlformats.org/officeDocument/2006/relationships/image" Target="../media/image9.svg"/><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69.svg"/><Relationship Id="rId2" Type="http://schemas.openxmlformats.org/officeDocument/2006/relationships/image" Target="../media/image68.png"/><Relationship Id="rId16" Type="http://schemas.openxmlformats.org/officeDocument/2006/relationships/slideLayout" Target="../slideLayouts/slideLayout7.xml"/><Relationship Id="rId15" Type="http://schemas.openxmlformats.org/officeDocument/2006/relationships/image" Target="../media/image3.svg"/><Relationship Id="rId14" Type="http://schemas.openxmlformats.org/officeDocument/2006/relationships/image" Target="../media/image2.png"/><Relationship Id="rId13" Type="http://schemas.openxmlformats.org/officeDocument/2006/relationships/image" Target="../media/image71.svg"/><Relationship Id="rId12" Type="http://schemas.openxmlformats.org/officeDocument/2006/relationships/image" Target="../media/image70.png"/><Relationship Id="rId11" Type="http://schemas.openxmlformats.org/officeDocument/2006/relationships/image" Target="../media/image17.svg"/><Relationship Id="rId10" Type="http://schemas.openxmlformats.org/officeDocument/2006/relationships/image" Target="../media/image16.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rot="2342060">
            <a:off x="5481480" y="2788375"/>
            <a:ext cx="7325040" cy="6299535"/>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672992" y="2034297"/>
            <a:ext cx="10444488" cy="4937307"/>
          </a:xfrm>
          <a:prstGeom prst="rect">
            <a:avLst/>
          </a:prstGeom>
        </p:spPr>
        <p:txBody>
          <a:bodyPr lIns="0" tIns="0" rIns="0" bIns="0" rtlCol="0" anchor="t">
            <a:spAutoFit/>
          </a:bodyPr>
          <a:lstStyle/>
          <a:p>
            <a:pPr algn="ctr">
              <a:lnSpc>
                <a:spcPts val="12505"/>
              </a:lnSpc>
            </a:pPr>
            <a:r>
              <a:rPr lang="en-US" sz="12505">
                <a:solidFill>
                  <a:srgbClr val="FFFFFF"/>
                </a:solidFill>
                <a:latin typeface="Bryndan Write Bold"/>
              </a:rPr>
              <a:t>Testing QA dan Perangkat Lunak</a:t>
            </a:r>
            <a:endParaRPr lang="en-US" sz="12505">
              <a:solidFill>
                <a:srgbClr val="FFFFFF"/>
              </a:solidFill>
              <a:latin typeface="Bryndan Write Bold"/>
            </a:endParaRPr>
          </a:p>
        </p:txBody>
      </p:sp>
      <p:sp>
        <p:nvSpPr>
          <p:cNvPr id="5" name="Freeform 5"/>
          <p:cNvSpPr/>
          <p:nvPr/>
        </p:nvSpPr>
        <p:spPr>
          <a:xfrm rot="1097523">
            <a:off x="11319419" y="1114057"/>
            <a:ext cx="1885747" cy="1296022"/>
          </a:xfrm>
          <a:custGeom>
            <a:avLst/>
            <a:gdLst/>
            <a:ahLst/>
            <a:cxnLst/>
            <a:rect l="l" t="t" r="r" b="b"/>
            <a:pathLst>
              <a:path w="1885747" h="1296022">
                <a:moveTo>
                  <a:pt x="0" y="0"/>
                </a:moveTo>
                <a:lnTo>
                  <a:pt x="1885747" y="0"/>
                </a:lnTo>
                <a:lnTo>
                  <a:pt x="1885747" y="1296022"/>
                </a:lnTo>
                <a:lnTo>
                  <a:pt x="0" y="1296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1559470">
            <a:off x="2930373" y="2435234"/>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6366799" y="8376284"/>
            <a:ext cx="5554402" cy="1219201"/>
          </a:xfrm>
          <a:prstGeom prst="rect">
            <a:avLst/>
          </a:prstGeom>
        </p:spPr>
        <p:txBody>
          <a:bodyPr lIns="0" tIns="0" rIns="0" bIns="0" rtlCol="0" anchor="t">
            <a:spAutoFit/>
          </a:bodyPr>
          <a:lstStyle/>
          <a:p>
            <a:pPr algn="ctr">
              <a:lnSpc>
                <a:spcPts val="4725"/>
              </a:lnSpc>
            </a:pPr>
            <a:r>
              <a:rPr lang="en-US" sz="3500">
                <a:solidFill>
                  <a:srgbClr val="FFFFFF"/>
                </a:solidFill>
                <a:latin typeface="Bryndan Write Bold"/>
              </a:rPr>
              <a:t>ALFEINA WAHDAYANI - 201011400568</a:t>
            </a:r>
            <a:endParaRPr lang="en-US" sz="3500">
              <a:solidFill>
                <a:srgbClr val="FFFFFF"/>
              </a:solidFill>
              <a:latin typeface="Bryndan Write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grpSp>
        <p:nvGrpSpPr>
          <p:cNvPr id="3" name="Group 3"/>
          <p:cNvGrpSpPr/>
          <p:nvPr/>
        </p:nvGrpSpPr>
        <p:grpSpPr>
          <a:xfrm rot="0">
            <a:off x="-81941" y="0"/>
            <a:ext cx="5527813" cy="10435018"/>
            <a:chOff x="0" y="0"/>
            <a:chExt cx="7370417" cy="13913357"/>
          </a:xfrm>
        </p:grpSpPr>
        <p:pic>
          <p:nvPicPr>
            <p:cNvPr id="4" name="Picture 4"/>
            <p:cNvPicPr>
              <a:picLocks noChangeAspect="1"/>
            </p:cNvPicPr>
            <p:nvPr/>
          </p:nvPicPr>
          <p:blipFill>
            <a:blip r:embed="rId2"/>
            <a:srcRect l="32353" r="32353"/>
            <a:stretch>
              <a:fillRect/>
            </a:stretch>
          </p:blipFill>
          <p:spPr>
            <a:xfrm>
              <a:off x="0" y="0"/>
              <a:ext cx="7370417" cy="13913357"/>
            </a:xfrm>
            <a:prstGeom prst="rect">
              <a:avLst/>
            </a:prstGeom>
          </p:spPr>
        </p:pic>
      </p:grpSp>
      <p:sp>
        <p:nvSpPr>
          <p:cNvPr id="5" name="TextBox 5"/>
          <p:cNvSpPr txBox="1"/>
          <p:nvPr/>
        </p:nvSpPr>
        <p:spPr>
          <a:xfrm>
            <a:off x="6496022" y="3019230"/>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WHITEBOX TESTING</a:t>
            </a:r>
            <a:endParaRPr lang="en-US" sz="6000">
              <a:solidFill>
                <a:srgbClr val="FFFFFF"/>
              </a:solidFill>
              <a:latin typeface="Bryndan Write Bold"/>
            </a:endParaRPr>
          </a:p>
        </p:txBody>
      </p:sp>
      <p:sp>
        <p:nvSpPr>
          <p:cNvPr id="6" name="TextBox 6"/>
          <p:cNvSpPr txBox="1"/>
          <p:nvPr/>
        </p:nvSpPr>
        <p:spPr>
          <a:xfrm>
            <a:off x="6496022" y="4188021"/>
            <a:ext cx="8675320" cy="4105910"/>
          </a:xfrm>
          <a:prstGeom prst="rect">
            <a:avLst/>
          </a:prstGeom>
        </p:spPr>
        <p:txBody>
          <a:bodyPr lIns="0" tIns="0" rIns="0" bIns="0" rtlCol="0" anchor="t">
            <a:spAutoFit/>
          </a:bodyPr>
          <a:lstStyle/>
          <a:p>
            <a:pPr algn="just">
              <a:lnSpc>
                <a:spcPts val="3640"/>
              </a:lnSpc>
            </a:pPr>
            <a:r>
              <a:rPr lang="en-US" sz="2600">
                <a:solidFill>
                  <a:srgbClr val="FFFFFF"/>
                </a:solidFill>
                <a:latin typeface="Now" panose="00000500000000000000"/>
              </a:rPr>
              <a:t>White box testing adalah salah satu teknik pengujian software yang berfokus pada komponen di dalam software seperti desain, struktur </a:t>
            </a:r>
            <a:r>
              <a:rPr lang="en-US" sz="2600" u="sng">
                <a:solidFill>
                  <a:srgbClr val="FFFFFF"/>
                </a:solidFill>
                <a:latin typeface="Now" panose="00000500000000000000"/>
                <a:hlinkClick r:id="rId3" tooltip="https://revou.co/kosakata/coding"/>
              </a:rPr>
              <a:t>coding</a:t>
            </a:r>
            <a:r>
              <a:rPr lang="en-US" sz="2600">
                <a:solidFill>
                  <a:srgbClr val="FFFFFF"/>
                </a:solidFill>
                <a:latin typeface="Now" panose="00000500000000000000"/>
              </a:rPr>
              <a:t>-an, dan cara kerja software dari awal hingga akhir. </a:t>
            </a:r>
            <a:endParaRPr lang="en-US" sz="2600">
              <a:solidFill>
                <a:srgbClr val="FFFFFF"/>
              </a:solidFill>
              <a:latin typeface="Now" panose="00000500000000000000"/>
            </a:endParaRPr>
          </a:p>
          <a:p>
            <a:pPr algn="just">
              <a:lnSpc>
                <a:spcPts val="3640"/>
              </a:lnSpc>
            </a:pPr>
            <a:r>
              <a:rPr lang="en-US" sz="2600">
                <a:solidFill>
                  <a:srgbClr val="FFFFFF"/>
                </a:solidFill>
                <a:latin typeface="Now" panose="00000500000000000000"/>
              </a:rPr>
              <a:t>Tujuan dari white box testing adalah untuk mengetahui alur pengiriman </a:t>
            </a:r>
            <a:r>
              <a:rPr lang="en-US" sz="2600" u="sng">
                <a:solidFill>
                  <a:srgbClr val="FFFFFF"/>
                </a:solidFill>
                <a:latin typeface="Now" panose="00000500000000000000"/>
                <a:hlinkClick r:id="rId4" tooltip="https://revou.co/panduan-teknis/pengertian-data"/>
              </a:rPr>
              <a:t>data</a:t>
            </a:r>
            <a:r>
              <a:rPr lang="en-US" sz="2600">
                <a:solidFill>
                  <a:srgbClr val="FFFFFF"/>
                </a:solidFill>
                <a:latin typeface="Now" panose="00000500000000000000"/>
              </a:rPr>
              <a:t> dari input hingga output, kegunaan, dan keamanan software. </a:t>
            </a:r>
            <a:endParaRPr lang="en-US" sz="2600">
              <a:solidFill>
                <a:srgbClr val="FFFFFF"/>
              </a:solidFill>
              <a:latin typeface="Now" panose="00000500000000000000"/>
            </a:endParaRPr>
          </a:p>
          <a:p>
            <a:pPr algn="just">
              <a:lnSpc>
                <a:spcPts val="3640"/>
              </a:lnSpc>
            </a:pPr>
          </a:p>
          <a:p>
            <a:pPr algn="just">
              <a:lnSpc>
                <a:spcPts val="3640"/>
              </a:lnSpc>
            </a:pPr>
          </a:p>
        </p:txBody>
      </p:sp>
      <p:sp>
        <p:nvSpPr>
          <p:cNvPr id="7" name="Freeform 7"/>
          <p:cNvSpPr/>
          <p:nvPr/>
        </p:nvSpPr>
        <p:spPr>
          <a:xfrm rot="1353809">
            <a:off x="12900677" y="14667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grpSp>
        <p:nvGrpSpPr>
          <p:cNvPr id="3" name="Group 3"/>
          <p:cNvGrpSpPr/>
          <p:nvPr/>
        </p:nvGrpSpPr>
        <p:grpSpPr>
          <a:xfrm rot="0">
            <a:off x="-81941" y="0"/>
            <a:ext cx="5527813" cy="10435018"/>
            <a:chOff x="0" y="0"/>
            <a:chExt cx="7370417" cy="13913357"/>
          </a:xfrm>
        </p:grpSpPr>
        <p:pic>
          <p:nvPicPr>
            <p:cNvPr id="4" name="Picture 4"/>
            <p:cNvPicPr>
              <a:picLocks noChangeAspect="1"/>
            </p:cNvPicPr>
            <p:nvPr/>
          </p:nvPicPr>
          <p:blipFill>
            <a:blip r:embed="rId2"/>
            <a:srcRect l="39678" r="39678"/>
            <a:stretch>
              <a:fillRect/>
            </a:stretch>
          </p:blipFill>
          <p:spPr>
            <a:xfrm>
              <a:off x="0" y="0"/>
              <a:ext cx="7370417" cy="13913357"/>
            </a:xfrm>
            <a:prstGeom prst="rect">
              <a:avLst/>
            </a:prstGeom>
          </p:spPr>
        </p:pic>
      </p:grpSp>
      <p:sp>
        <p:nvSpPr>
          <p:cNvPr id="5" name="TextBox 5"/>
          <p:cNvSpPr txBox="1"/>
          <p:nvPr/>
        </p:nvSpPr>
        <p:spPr>
          <a:xfrm>
            <a:off x="6496022" y="3019230"/>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UNIT TEST</a:t>
            </a:r>
            <a:endParaRPr lang="en-US" sz="6000">
              <a:solidFill>
                <a:srgbClr val="FFFFFF"/>
              </a:solidFill>
              <a:latin typeface="Bryndan Write Bold"/>
            </a:endParaRPr>
          </a:p>
        </p:txBody>
      </p:sp>
      <p:sp>
        <p:nvSpPr>
          <p:cNvPr id="6" name="TextBox 6"/>
          <p:cNvSpPr txBox="1"/>
          <p:nvPr/>
        </p:nvSpPr>
        <p:spPr>
          <a:xfrm>
            <a:off x="6496022" y="4197546"/>
            <a:ext cx="8675320" cy="4365624"/>
          </a:xfrm>
          <a:prstGeom prst="rect">
            <a:avLst/>
          </a:prstGeom>
        </p:spPr>
        <p:txBody>
          <a:bodyPr lIns="0" tIns="0" rIns="0" bIns="0" rtlCol="0" anchor="t">
            <a:spAutoFit/>
          </a:bodyPr>
          <a:lstStyle/>
          <a:p>
            <a:pPr>
              <a:lnSpc>
                <a:spcPts val="3500"/>
              </a:lnSpc>
            </a:pPr>
            <a:r>
              <a:rPr lang="en-US" sz="2500">
                <a:solidFill>
                  <a:srgbClr val="FFFFFF"/>
                </a:solidFill>
                <a:latin typeface="Now" panose="00000500000000000000"/>
              </a:rPr>
              <a:t>Unit test adalah praktik yang sangat penting dalam pengembangan perangkat lunak untuk memastikan kualitas dan keandalan perangkat lunak. Dengan melakukan unit test secara teratur, pengembang dapat meminimalkan risiko adanya defect yang tidak terdeteksi dan memastikan bahwa setiap unit perangkat lunak berkontribusi pada keseluruhan sistem dengan baik.</a:t>
            </a:r>
            <a:endParaRPr lang="en-US" sz="2500">
              <a:solidFill>
                <a:srgbClr val="FFFFFF"/>
              </a:solidFill>
              <a:latin typeface="Now" panose="00000500000000000000"/>
            </a:endParaRPr>
          </a:p>
          <a:p>
            <a:pPr>
              <a:lnSpc>
                <a:spcPts val="3500"/>
              </a:lnSpc>
            </a:pPr>
          </a:p>
          <a:p>
            <a:pPr>
              <a:lnSpc>
                <a:spcPts val="3500"/>
              </a:lnSpc>
            </a:pPr>
          </a:p>
        </p:txBody>
      </p:sp>
      <p:sp>
        <p:nvSpPr>
          <p:cNvPr id="7" name="Freeform 7"/>
          <p:cNvSpPr/>
          <p:nvPr/>
        </p:nvSpPr>
        <p:spPr>
          <a:xfrm flipH="1">
            <a:off x="2972149" y="62503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rot="0">
            <a:off x="0" y="0"/>
            <a:ext cx="5527813" cy="10435018"/>
            <a:chOff x="0" y="0"/>
            <a:chExt cx="7370417" cy="13913357"/>
          </a:xfrm>
        </p:grpSpPr>
        <p:pic>
          <p:nvPicPr>
            <p:cNvPr id="11" name="Picture 11"/>
            <p:cNvPicPr>
              <a:picLocks noChangeAspect="1"/>
            </p:cNvPicPr>
            <p:nvPr/>
          </p:nvPicPr>
          <p:blipFill>
            <a:blip r:embed="rId9"/>
            <a:srcRect l="32353" r="32353"/>
            <a:stretch>
              <a:fillRect/>
            </a:stretch>
          </p:blipFill>
          <p:spPr>
            <a:xfrm>
              <a:off x="0" y="0"/>
              <a:ext cx="7370417" cy="13913357"/>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rot="-5400000">
            <a:off x="4314825" y="-3269450"/>
            <a:ext cx="9658351" cy="16864895"/>
          </a:xfrm>
          <a:custGeom>
            <a:avLst/>
            <a:gdLst/>
            <a:ahLst/>
            <a:cxnLst/>
            <a:rect l="l" t="t" r="r" b="b"/>
            <a:pathLst>
              <a:path w="9658351" h="16864895">
                <a:moveTo>
                  <a:pt x="0" y="0"/>
                </a:moveTo>
                <a:lnTo>
                  <a:pt x="9658350" y="0"/>
                </a:lnTo>
                <a:lnTo>
                  <a:pt x="9658350" y="16864895"/>
                </a:lnTo>
                <a:lnTo>
                  <a:pt x="0" y="16864895"/>
                </a:lnTo>
                <a:lnTo>
                  <a:pt x="0" y="0"/>
                </a:lnTo>
                <a:close/>
              </a:path>
            </a:pathLst>
          </a:custGeom>
          <a:blipFill>
            <a:blip r:embed="rId2"/>
            <a:stretch>
              <a:fillRect l="-5942" r="-28510"/>
            </a:stretch>
          </a:blipFill>
        </p:spPr>
      </p:sp>
      <p:sp>
        <p:nvSpPr>
          <p:cNvPr id="4" name="Freeform 4"/>
          <p:cNvSpPr/>
          <p:nvPr/>
        </p:nvSpPr>
        <p:spPr>
          <a:xfrm flipH="1">
            <a:off x="-1170150" y="-637676"/>
            <a:ext cx="4947445" cy="1942997"/>
          </a:xfrm>
          <a:custGeom>
            <a:avLst/>
            <a:gdLst/>
            <a:ahLst/>
            <a:cxnLst/>
            <a:rect l="l" t="t" r="r" b="b"/>
            <a:pathLst>
              <a:path w="4947445" h="1942997">
                <a:moveTo>
                  <a:pt x="4947445" y="0"/>
                </a:moveTo>
                <a:lnTo>
                  <a:pt x="0" y="0"/>
                </a:lnTo>
                <a:lnTo>
                  <a:pt x="0" y="1942996"/>
                </a:lnTo>
                <a:lnTo>
                  <a:pt x="4947445" y="1942996"/>
                </a:lnTo>
                <a:lnTo>
                  <a:pt x="494744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204706" y="-1485391"/>
            <a:ext cx="3083294" cy="3083294"/>
          </a:xfrm>
          <a:custGeom>
            <a:avLst/>
            <a:gdLst/>
            <a:ahLst/>
            <a:cxnLst/>
            <a:rect l="l" t="t" r="r" b="b"/>
            <a:pathLst>
              <a:path w="3083294" h="3083294">
                <a:moveTo>
                  <a:pt x="0" y="0"/>
                </a:moveTo>
                <a:lnTo>
                  <a:pt x="3083294" y="0"/>
                </a:lnTo>
                <a:lnTo>
                  <a:pt x="3083294" y="3083295"/>
                </a:lnTo>
                <a:lnTo>
                  <a:pt x="0" y="3083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2701699"/>
            <a:ext cx="16230600" cy="6912719"/>
          </a:xfrm>
          <a:custGeom>
            <a:avLst/>
            <a:gdLst/>
            <a:ahLst/>
            <a:cxnLst/>
            <a:rect l="l" t="t" r="r" b="b"/>
            <a:pathLst>
              <a:path w="16230600" h="6912719">
                <a:moveTo>
                  <a:pt x="0" y="0"/>
                </a:moveTo>
                <a:lnTo>
                  <a:pt x="16230600" y="0"/>
                </a:lnTo>
                <a:lnTo>
                  <a:pt x="16230600" y="6912719"/>
                </a:lnTo>
                <a:lnTo>
                  <a:pt x="0" y="6912719"/>
                </a:lnTo>
                <a:lnTo>
                  <a:pt x="0" y="0"/>
                </a:lnTo>
                <a:close/>
              </a:path>
            </a:pathLst>
          </a:custGeom>
          <a:blipFill>
            <a:blip r:embed="rId7"/>
            <a:stretch>
              <a:fillRect t="-5351" b="-5351"/>
            </a:stretch>
          </a:blipFill>
        </p:spPr>
      </p:sp>
      <p:sp>
        <p:nvSpPr>
          <p:cNvPr id="7" name="Freeform 7"/>
          <p:cNvSpPr/>
          <p:nvPr/>
        </p:nvSpPr>
        <p:spPr>
          <a:xfrm>
            <a:off x="14906039" y="7432303"/>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4100866" y="876531"/>
            <a:ext cx="9658741" cy="16141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panose="02000503000000000000"/>
              </a:rPr>
              <a:t>Contoh Implementasi dalam Python </a:t>
            </a:r>
            <a:endParaRPr lang="en-US" sz="7000">
              <a:solidFill>
                <a:srgbClr val="000000"/>
              </a:solidFill>
              <a:latin typeface="Bryndan Write" panose="02000503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a:off x="585311" y="683491"/>
            <a:ext cx="17202427" cy="9299016"/>
          </a:xfrm>
          <a:custGeom>
            <a:avLst/>
            <a:gdLst/>
            <a:ahLst/>
            <a:cxnLst/>
            <a:rect l="l" t="t" r="r" b="b"/>
            <a:pathLst>
              <a:path w="17202427" h="9299016">
                <a:moveTo>
                  <a:pt x="0" y="0"/>
                </a:moveTo>
                <a:lnTo>
                  <a:pt x="17202427" y="0"/>
                </a:lnTo>
                <a:lnTo>
                  <a:pt x="17202427" y="9299016"/>
                </a:lnTo>
                <a:lnTo>
                  <a:pt x="0" y="9299016"/>
                </a:lnTo>
                <a:lnTo>
                  <a:pt x="0" y="0"/>
                </a:lnTo>
                <a:close/>
              </a:path>
            </a:pathLst>
          </a:custGeom>
          <a:blipFill>
            <a:blip r:embed="rId2"/>
            <a:stretch>
              <a:fillRect l="-31203" t="-92539" r="-11371"/>
            </a:stretch>
          </a:blipFill>
          <a:ln cap="sq">
            <a:noFill/>
            <a:prstDash val="solid"/>
            <a:miter/>
          </a:ln>
        </p:spPr>
      </p:sp>
      <p:sp>
        <p:nvSpPr>
          <p:cNvPr id="4" name="Freeform 4"/>
          <p:cNvSpPr/>
          <p:nvPr/>
        </p:nvSpPr>
        <p:spPr>
          <a:xfrm rot="1308380">
            <a:off x="672927" y="8280803"/>
            <a:ext cx="5637056" cy="1434887"/>
          </a:xfrm>
          <a:custGeom>
            <a:avLst/>
            <a:gdLst/>
            <a:ahLst/>
            <a:cxnLst/>
            <a:rect l="l" t="t" r="r" b="b"/>
            <a:pathLst>
              <a:path w="5637056" h="1434887">
                <a:moveTo>
                  <a:pt x="0" y="0"/>
                </a:moveTo>
                <a:lnTo>
                  <a:pt x="5637057" y="0"/>
                </a:lnTo>
                <a:lnTo>
                  <a:pt x="5637057" y="1434887"/>
                </a:lnTo>
                <a:lnTo>
                  <a:pt x="0" y="14348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026566">
            <a:off x="-835472" y="213245"/>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7671314">
            <a:off x="15019504" y="6904938"/>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028700" y="2222017"/>
            <a:ext cx="16062498" cy="9813989"/>
          </a:xfrm>
          <a:prstGeom prst="rect">
            <a:avLst/>
          </a:prstGeom>
        </p:spPr>
        <p:txBody>
          <a:bodyPr lIns="0" tIns="0" rIns="0" bIns="0" rtlCol="0" anchor="t">
            <a:spAutoFit/>
          </a:bodyPr>
          <a:lstStyle/>
          <a:p>
            <a:pPr marL="897255" lvl="1" indent="-448945">
              <a:lnSpc>
                <a:spcPts val="3410"/>
              </a:lnSpc>
              <a:buFont typeface="Arial" panose="020B0604020202020204"/>
              <a:buChar char="•"/>
            </a:pPr>
            <a:r>
              <a:rPr lang="en-US" sz="4155">
                <a:solidFill>
                  <a:srgbClr val="000000"/>
                </a:solidFill>
                <a:latin typeface="Josefin Sans" panose="00000500000000000000"/>
              </a:rPr>
              <a:t>CI adalah praktik di mana pengembang secara teratur menggabungkan perubahan kode mereka ke dalam repositori bersama (biasanya beberapa kali sehari).</a:t>
            </a:r>
            <a:endParaRPr lang="en-US" sz="4155">
              <a:solidFill>
                <a:srgbClr val="000000"/>
              </a:solidFill>
              <a:latin typeface="Josefin Sans" panose="00000500000000000000"/>
            </a:endParaRPr>
          </a:p>
          <a:p>
            <a:pPr marL="897255" lvl="1" indent="-448945">
              <a:lnSpc>
                <a:spcPts val="3410"/>
              </a:lnSpc>
              <a:buFont typeface="Arial" panose="020B0604020202020204"/>
              <a:buChar char="•"/>
            </a:pPr>
            <a:r>
              <a:rPr lang="en-US" sz="4155">
                <a:solidFill>
                  <a:srgbClr val="000000"/>
                </a:solidFill>
                <a:latin typeface="Josefin Sans" panose="00000500000000000000"/>
              </a:rPr>
              <a:t>Tujuan utama CI adalah mendeteksi dan memperbaiki konflik atau kesalahan sejak dini, sehingga perubahan kode dapat diintegrasikan dengan aman ke dalam proyek.</a:t>
            </a:r>
            <a:endParaRPr lang="en-US" sz="4155">
              <a:solidFill>
                <a:srgbClr val="000000"/>
              </a:solidFill>
              <a:latin typeface="Josefin Sans" panose="00000500000000000000"/>
            </a:endParaRPr>
          </a:p>
          <a:p>
            <a:pPr>
              <a:lnSpc>
                <a:spcPts val="3410"/>
              </a:lnSpc>
            </a:pPr>
          </a:p>
          <a:p>
            <a:pPr>
              <a:lnSpc>
                <a:spcPts val="3410"/>
              </a:lnSpc>
            </a:pPr>
          </a:p>
          <a:p>
            <a:pPr marL="897255" lvl="1" indent="-448945">
              <a:lnSpc>
                <a:spcPts val="3410"/>
              </a:lnSpc>
              <a:buFont typeface="Arial" panose="020B0604020202020204"/>
              <a:buChar char="•"/>
            </a:pPr>
            <a:r>
              <a:rPr lang="en-US" sz="4155">
                <a:solidFill>
                  <a:srgbClr val="000000"/>
                </a:solidFill>
                <a:latin typeface="Josefin Sans" panose="00000500000000000000"/>
              </a:rPr>
              <a:t>CD adalah kelanjutan dari CI dan mencakup serangkaian praktik untuk secara otomatis mengirimkan perangkat lunak ke lingkungan produksi atau pengujian.</a:t>
            </a:r>
            <a:endParaRPr lang="en-US" sz="4155">
              <a:solidFill>
                <a:srgbClr val="000000"/>
              </a:solidFill>
              <a:latin typeface="Josefin Sans" panose="00000500000000000000"/>
            </a:endParaRPr>
          </a:p>
          <a:p>
            <a:pPr marL="897255" lvl="1" indent="-448945">
              <a:lnSpc>
                <a:spcPts val="3410"/>
              </a:lnSpc>
              <a:buFont typeface="Arial" panose="020B0604020202020204"/>
              <a:buChar char="•"/>
            </a:pPr>
            <a:r>
              <a:rPr lang="en-US" sz="4155">
                <a:solidFill>
                  <a:srgbClr val="000000"/>
                </a:solidFill>
                <a:latin typeface="Josefin Sans" panose="00000500000000000000"/>
              </a:rPr>
              <a:t>Tujuan utama CD adalah memastikan bahwa perangkat lunak selalu dalam kondisi siap untuk dirilis dan dapat diberikan kepada pengguna akhir kapan saja tanpa perlu perubahan manual yang rumit.</a:t>
            </a:r>
            <a:endParaRPr lang="en-US" sz="4155">
              <a:solidFill>
                <a:srgbClr val="000000"/>
              </a:solidFill>
              <a:latin typeface="Josefin Sans" panose="00000500000000000000"/>
            </a:endParaRPr>
          </a:p>
          <a:p>
            <a:pPr marL="897255" lvl="1" indent="-448945">
              <a:lnSpc>
                <a:spcPts val="3410"/>
              </a:lnSpc>
              <a:buFont typeface="Arial" panose="020B0604020202020204"/>
              <a:buChar char="•"/>
            </a:pPr>
          </a:p>
          <a:p>
            <a:pPr>
              <a:lnSpc>
                <a:spcPts val="3410"/>
              </a:lnSpc>
            </a:pPr>
          </a:p>
          <a:p>
            <a:pPr>
              <a:lnSpc>
                <a:spcPts val="3410"/>
              </a:lnSpc>
            </a:pPr>
          </a:p>
          <a:p>
            <a:pPr algn="ctr">
              <a:lnSpc>
                <a:spcPts val="3410"/>
              </a:lnSpc>
            </a:pPr>
          </a:p>
          <a:p>
            <a:pPr algn="ctr">
              <a:lnSpc>
                <a:spcPts val="3410"/>
              </a:lnSpc>
            </a:pPr>
          </a:p>
          <a:p>
            <a:pPr algn="ctr">
              <a:lnSpc>
                <a:spcPts val="3410"/>
              </a:lnSpc>
            </a:pPr>
          </a:p>
          <a:p>
            <a:pPr algn="ctr">
              <a:lnSpc>
                <a:spcPts val="3410"/>
              </a:lnSpc>
            </a:pPr>
          </a:p>
          <a:p>
            <a:pPr algn="ctr">
              <a:lnSpc>
                <a:spcPts val="3410"/>
              </a:lnSpc>
            </a:pPr>
          </a:p>
        </p:txBody>
      </p:sp>
      <p:sp>
        <p:nvSpPr>
          <p:cNvPr id="8" name="TextBox 8"/>
          <p:cNvSpPr txBox="1"/>
          <p:nvPr/>
        </p:nvSpPr>
        <p:spPr>
          <a:xfrm>
            <a:off x="2506715" y="883516"/>
            <a:ext cx="13274571" cy="1849119"/>
          </a:xfrm>
          <a:prstGeom prst="rect">
            <a:avLst/>
          </a:prstGeom>
        </p:spPr>
        <p:txBody>
          <a:bodyPr lIns="0" tIns="0" rIns="0" bIns="0" rtlCol="0" anchor="t">
            <a:spAutoFit/>
          </a:bodyPr>
          <a:lstStyle/>
          <a:p>
            <a:pPr algn="ctr">
              <a:lnSpc>
                <a:spcPts val="4715"/>
              </a:lnSpc>
            </a:pPr>
            <a:r>
              <a:rPr lang="en-US" sz="5750">
                <a:solidFill>
                  <a:srgbClr val="000000"/>
                </a:solidFill>
                <a:latin typeface="Gochi Hand"/>
              </a:rPr>
              <a:t>Continuous Integration (CI) &amp;</a:t>
            </a:r>
            <a:r>
              <a:rPr lang="en-US" sz="5750">
                <a:solidFill>
                  <a:srgbClr val="000000"/>
                </a:solidFill>
                <a:latin typeface="Gochi Hand"/>
              </a:rPr>
              <a:t> </a:t>
            </a:r>
            <a:endParaRPr lang="en-US" sz="5750">
              <a:solidFill>
                <a:srgbClr val="000000"/>
              </a:solidFill>
              <a:latin typeface="Gochi Hand"/>
            </a:endParaRPr>
          </a:p>
          <a:p>
            <a:pPr algn="ctr">
              <a:lnSpc>
                <a:spcPts val="4715"/>
              </a:lnSpc>
            </a:pPr>
            <a:r>
              <a:rPr lang="en-US" sz="5750">
                <a:solidFill>
                  <a:srgbClr val="000000"/>
                </a:solidFill>
                <a:latin typeface="Gochi Hand"/>
              </a:rPr>
              <a:t>Continuous Delivery (CD):</a:t>
            </a:r>
            <a:endParaRPr lang="en-US" sz="5750">
              <a:solidFill>
                <a:srgbClr val="000000"/>
              </a:solidFill>
              <a:latin typeface="Gochi Hand"/>
            </a:endParaRPr>
          </a:p>
          <a:p>
            <a:pPr algn="ctr">
              <a:lnSpc>
                <a:spcPts val="4715"/>
              </a:lnSpc>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2"/>
            <a:stretch>
              <a:fillRect r="-45997"/>
            </a:stretch>
          </a:blipFill>
        </p:spPr>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0800000">
            <a:off x="3311855" y="123671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4187134" y="7285943"/>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4100866" y="3413041"/>
            <a:ext cx="10127362" cy="5208143"/>
          </a:xfrm>
          <a:prstGeom prst="rect">
            <a:avLst/>
          </a:prstGeom>
        </p:spPr>
        <p:txBody>
          <a:bodyPr lIns="0" tIns="0" rIns="0" bIns="0" rtlCol="0" anchor="t">
            <a:spAutoFit/>
          </a:bodyPr>
          <a:lstStyle/>
          <a:p>
            <a:pPr>
              <a:lnSpc>
                <a:spcPts val="4185"/>
              </a:lnSpc>
            </a:pPr>
            <a:r>
              <a:rPr lang="en-US" sz="2600">
                <a:solidFill>
                  <a:srgbClr val="000000"/>
                </a:solidFill>
                <a:latin typeface="Now" panose="00000500000000000000"/>
              </a:rPr>
              <a:t>1.Persiapan Proyek</a:t>
            </a:r>
            <a:endParaRPr lang="en-US" sz="2600">
              <a:solidFill>
                <a:srgbClr val="000000"/>
              </a:solidFill>
              <a:latin typeface="Now" panose="00000500000000000000"/>
            </a:endParaRPr>
          </a:p>
          <a:p>
            <a:pPr>
              <a:lnSpc>
                <a:spcPts val="4185"/>
              </a:lnSpc>
            </a:pPr>
            <a:r>
              <a:rPr lang="en-US" sz="2600">
                <a:solidFill>
                  <a:srgbClr val="000000"/>
                </a:solidFill>
                <a:latin typeface="Now" panose="00000500000000000000"/>
              </a:rPr>
              <a:t>Pastikan Anda memiliki repositori Git yang berisi proyek Python Anda di platform seperti GitHub atau GitLab.</a:t>
            </a:r>
            <a:endParaRPr lang="en-US" sz="2600">
              <a:solidFill>
                <a:srgbClr val="000000"/>
              </a:solidFill>
              <a:latin typeface="Now" panose="00000500000000000000"/>
            </a:endParaRPr>
          </a:p>
          <a:p>
            <a:pPr>
              <a:lnSpc>
                <a:spcPts val="4185"/>
              </a:lnSpc>
            </a:pPr>
            <a:r>
              <a:rPr lang="en-US" sz="2600">
                <a:solidFill>
                  <a:srgbClr val="000000"/>
                </a:solidFill>
                <a:latin typeface="Now" panose="00000500000000000000"/>
              </a:rPr>
              <a:t>2. Konfigurasi Jenkins</a:t>
            </a:r>
            <a:endParaRPr lang="en-US" sz="2600">
              <a:solidFill>
                <a:srgbClr val="000000"/>
              </a:solidFill>
              <a:latin typeface="Now" panose="00000500000000000000"/>
            </a:endParaRPr>
          </a:p>
          <a:p>
            <a:pPr>
              <a:lnSpc>
                <a:spcPts val="4185"/>
              </a:lnSpc>
            </a:pPr>
            <a:r>
              <a:rPr lang="en-US" sz="2600">
                <a:solidFill>
                  <a:srgbClr val="000000"/>
                </a:solidFill>
                <a:latin typeface="Now" panose="00000500000000000000"/>
              </a:rPr>
              <a:t>Install Jenkins di server yang akan digunakan untuk CI/CD.</a:t>
            </a:r>
            <a:endParaRPr lang="en-US" sz="2600">
              <a:solidFill>
                <a:srgbClr val="000000"/>
              </a:solidFill>
              <a:latin typeface="Now" panose="00000500000000000000"/>
            </a:endParaRPr>
          </a:p>
          <a:p>
            <a:pPr>
              <a:lnSpc>
                <a:spcPts val="4185"/>
              </a:lnSpc>
            </a:pPr>
            <a:r>
              <a:rPr lang="en-US" sz="2600">
                <a:solidFill>
                  <a:srgbClr val="000000"/>
                </a:solidFill>
                <a:latin typeface="Now" panose="00000500000000000000"/>
              </a:rPr>
              <a:t>3. 3.Konfigurasi Jenkinsfile</a:t>
            </a:r>
            <a:endParaRPr lang="en-US" sz="2600">
              <a:solidFill>
                <a:srgbClr val="000000"/>
              </a:solidFill>
              <a:latin typeface="Now" panose="00000500000000000000"/>
            </a:endParaRPr>
          </a:p>
          <a:p>
            <a:pPr>
              <a:lnSpc>
                <a:spcPts val="4185"/>
              </a:lnSpc>
            </a:pPr>
            <a:r>
              <a:rPr lang="en-US" sz="2600">
                <a:solidFill>
                  <a:srgbClr val="000000"/>
                </a:solidFill>
                <a:latin typeface="Now" panose="00000500000000000000"/>
              </a:rPr>
              <a:t>Buat Jenkinsfile di repositori Anda. Jenkinsfile adalah file yang mendefinisikan langkah-langkah untuk proses CI/CD.</a:t>
            </a:r>
            <a:endParaRPr lang="en-US" sz="2600">
              <a:solidFill>
                <a:srgbClr val="000000"/>
              </a:solidFill>
              <a:latin typeface="Now" panose="00000500000000000000"/>
            </a:endParaRPr>
          </a:p>
          <a:p>
            <a:pPr>
              <a:lnSpc>
                <a:spcPts val="4185"/>
              </a:lnSpc>
            </a:pPr>
          </a:p>
          <a:p>
            <a:pPr>
              <a:lnSpc>
                <a:spcPts val="4185"/>
              </a:lnSpc>
            </a:pPr>
          </a:p>
        </p:txBody>
      </p:sp>
      <p:sp>
        <p:nvSpPr>
          <p:cNvPr id="11" name="TextBox 11"/>
          <p:cNvSpPr txBox="1"/>
          <p:nvPr/>
        </p:nvSpPr>
        <p:spPr>
          <a:xfrm>
            <a:off x="3311855" y="2600846"/>
            <a:ext cx="11542825" cy="916970"/>
          </a:xfrm>
          <a:prstGeom prst="rect">
            <a:avLst/>
          </a:prstGeom>
        </p:spPr>
        <p:txBody>
          <a:bodyPr lIns="0" tIns="0" rIns="0" bIns="0" rtlCol="0" anchor="t">
            <a:spAutoFit/>
          </a:bodyPr>
          <a:lstStyle/>
          <a:p>
            <a:pPr algn="ctr">
              <a:lnSpc>
                <a:spcPts val="3280"/>
              </a:lnSpc>
            </a:pPr>
            <a:r>
              <a:rPr lang="en-US" sz="4000">
                <a:solidFill>
                  <a:srgbClr val="000000"/>
                </a:solidFill>
                <a:latin typeface="Bryndan Write" panose="02000503000000000000"/>
              </a:rPr>
              <a:t>Langkah-langkah Konfigurasi </a:t>
            </a:r>
            <a:endParaRPr lang="en-US" sz="4000">
              <a:solidFill>
                <a:srgbClr val="000000"/>
              </a:solidFill>
              <a:latin typeface="Bryndan Write" panose="02000503000000000000"/>
            </a:endParaRPr>
          </a:p>
          <a:p>
            <a:pPr algn="ctr">
              <a:lnSpc>
                <a:spcPts val="3280"/>
              </a:lnSpc>
            </a:pPr>
            <a:r>
              <a:rPr lang="en-US" sz="4000">
                <a:solidFill>
                  <a:srgbClr val="000000"/>
                </a:solidFill>
                <a:latin typeface="Bryndan Write" panose="02000503000000000000"/>
              </a:rPr>
              <a:t>untuk Projek Python</a:t>
            </a:r>
            <a:endParaRPr lang="en-US" sz="4000">
              <a:solidFill>
                <a:srgbClr val="000000"/>
              </a:solidFill>
              <a:latin typeface="Bryndan Write" panose="02000503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rot="-5400000">
            <a:off x="4541615" y="-3355958"/>
            <a:ext cx="9140007" cy="16701652"/>
          </a:xfrm>
          <a:custGeom>
            <a:avLst/>
            <a:gdLst/>
            <a:ahLst/>
            <a:cxnLst/>
            <a:rect l="l" t="t" r="r" b="b"/>
            <a:pathLst>
              <a:path w="9140007" h="16701652">
                <a:moveTo>
                  <a:pt x="0" y="0"/>
                </a:moveTo>
                <a:lnTo>
                  <a:pt x="9140007" y="0"/>
                </a:lnTo>
                <a:lnTo>
                  <a:pt x="9140007" y="16701652"/>
                </a:lnTo>
                <a:lnTo>
                  <a:pt x="0" y="16701652"/>
                </a:lnTo>
                <a:lnTo>
                  <a:pt x="0" y="0"/>
                </a:lnTo>
                <a:close/>
              </a:path>
            </a:pathLst>
          </a:custGeom>
          <a:blipFill>
            <a:blip r:embed="rId2"/>
            <a:stretch>
              <a:fillRect l="-6189" r="-34513"/>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680835">
            <a:off x="3078752" y="690404"/>
            <a:ext cx="1364676" cy="937905"/>
          </a:xfrm>
          <a:custGeom>
            <a:avLst/>
            <a:gdLst/>
            <a:ahLst/>
            <a:cxnLst/>
            <a:rect l="l" t="t" r="r" b="b"/>
            <a:pathLst>
              <a:path w="1364676" h="937905">
                <a:moveTo>
                  <a:pt x="0" y="0"/>
                </a:moveTo>
                <a:lnTo>
                  <a:pt x="1364676" y="0"/>
                </a:lnTo>
                <a:lnTo>
                  <a:pt x="1364676" y="937905"/>
                </a:lnTo>
                <a:lnTo>
                  <a:pt x="0" y="9379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2149090" y="2360847"/>
            <a:ext cx="10511326" cy="6897453"/>
          </a:xfrm>
          <a:custGeom>
            <a:avLst/>
            <a:gdLst/>
            <a:ahLst/>
            <a:cxnLst/>
            <a:rect l="l" t="t" r="r" b="b"/>
            <a:pathLst>
              <a:path w="10511326" h="6897453">
                <a:moveTo>
                  <a:pt x="0" y="0"/>
                </a:moveTo>
                <a:lnTo>
                  <a:pt x="10511326" y="0"/>
                </a:lnTo>
                <a:lnTo>
                  <a:pt x="10511326" y="6897453"/>
                </a:lnTo>
                <a:lnTo>
                  <a:pt x="0" y="6897453"/>
                </a:lnTo>
                <a:lnTo>
                  <a:pt x="0" y="0"/>
                </a:lnTo>
                <a:close/>
              </a:path>
            </a:pathLst>
          </a:custGeom>
          <a:blipFill>
            <a:blip r:embed="rId15"/>
            <a:stretch>
              <a:fillRect t="-17909" b="-18713"/>
            </a:stretch>
          </a:blipFill>
        </p:spPr>
      </p:sp>
      <p:sp>
        <p:nvSpPr>
          <p:cNvPr id="11" name="TextBox 11"/>
          <p:cNvSpPr txBox="1"/>
          <p:nvPr/>
        </p:nvSpPr>
        <p:spPr>
          <a:xfrm>
            <a:off x="4113413" y="840705"/>
            <a:ext cx="11003152" cy="1520142"/>
          </a:xfrm>
          <a:prstGeom prst="rect">
            <a:avLst/>
          </a:prstGeom>
        </p:spPr>
        <p:txBody>
          <a:bodyPr lIns="0" tIns="0" rIns="0" bIns="0" rtlCol="0" anchor="t">
            <a:spAutoFit/>
          </a:bodyPr>
          <a:lstStyle/>
          <a:p>
            <a:pPr algn="ctr">
              <a:lnSpc>
                <a:spcPts val="5455"/>
              </a:lnSpc>
            </a:pPr>
            <a:r>
              <a:rPr lang="en-US" sz="6650">
                <a:solidFill>
                  <a:srgbClr val="000000"/>
                </a:solidFill>
                <a:latin typeface="Bryndan Write" panose="02000503000000000000"/>
              </a:rPr>
              <a:t>Contoh Jenkinsfile mungkin terlihat seperti ini:</a:t>
            </a:r>
            <a:endParaRPr lang="en-US" sz="6650">
              <a:solidFill>
                <a:srgbClr val="000000"/>
              </a:solidFill>
              <a:latin typeface="Bryndan Write" panose="02000503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a:off x="1498305" y="2287748"/>
            <a:ext cx="14576955" cy="7720126"/>
          </a:xfrm>
          <a:custGeom>
            <a:avLst/>
            <a:gdLst/>
            <a:ahLst/>
            <a:cxnLst/>
            <a:rect l="l" t="t" r="r" b="b"/>
            <a:pathLst>
              <a:path w="14576955" h="7720126">
                <a:moveTo>
                  <a:pt x="0" y="0"/>
                </a:moveTo>
                <a:lnTo>
                  <a:pt x="14576955" y="0"/>
                </a:lnTo>
                <a:lnTo>
                  <a:pt x="14576955" y="7720126"/>
                </a:lnTo>
                <a:lnTo>
                  <a:pt x="0" y="7720126"/>
                </a:lnTo>
                <a:lnTo>
                  <a:pt x="0" y="0"/>
                </a:lnTo>
                <a:close/>
              </a:path>
            </a:pathLst>
          </a:custGeom>
          <a:blipFill>
            <a:blip r:embed="rId2"/>
            <a:stretch>
              <a:fillRect l="-16157" t="-60108"/>
            </a:stretch>
          </a:blipFill>
        </p:spPr>
      </p:sp>
      <p:sp>
        <p:nvSpPr>
          <p:cNvPr id="4" name="Freeform 4"/>
          <p:cNvSpPr/>
          <p:nvPr/>
        </p:nvSpPr>
        <p:spPr>
          <a:xfrm rot="-3026566">
            <a:off x="-84704" y="1768625"/>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403009" y="2817505"/>
            <a:ext cx="11091871" cy="1616079"/>
          </a:xfrm>
          <a:prstGeom prst="rect">
            <a:avLst/>
          </a:prstGeom>
        </p:spPr>
        <p:txBody>
          <a:bodyPr lIns="0" tIns="0" rIns="0" bIns="0" rtlCol="0" anchor="t">
            <a:spAutoFit/>
          </a:bodyPr>
          <a:lstStyle/>
          <a:p>
            <a:pPr algn="ctr">
              <a:lnSpc>
                <a:spcPts val="11870"/>
              </a:lnSpc>
            </a:pPr>
            <a:r>
              <a:rPr lang="en-US" sz="12630">
                <a:solidFill>
                  <a:srgbClr val="000000"/>
                </a:solidFill>
                <a:latin typeface="Gochi Hand"/>
              </a:rPr>
              <a:t>Daftar Pustaka</a:t>
            </a:r>
            <a:endParaRPr lang="en-US" sz="12630">
              <a:solidFill>
                <a:srgbClr val="000000"/>
              </a:solidFill>
              <a:latin typeface="Gochi Hand"/>
            </a:endParaRPr>
          </a:p>
        </p:txBody>
      </p:sp>
      <p:sp>
        <p:nvSpPr>
          <p:cNvPr id="6" name="Freeform 6"/>
          <p:cNvSpPr/>
          <p:nvPr/>
        </p:nvSpPr>
        <p:spPr>
          <a:xfrm rot="7671314">
            <a:off x="13316498" y="6625812"/>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904759" y="4813756"/>
            <a:ext cx="11091871" cy="3539109"/>
          </a:xfrm>
          <a:prstGeom prst="rect">
            <a:avLst/>
          </a:prstGeom>
        </p:spPr>
        <p:txBody>
          <a:bodyPr lIns="0" tIns="0" rIns="0" bIns="0" rtlCol="0" anchor="t">
            <a:spAutoFit/>
          </a:bodyPr>
          <a:lstStyle/>
          <a:p>
            <a:pPr algn="ctr">
              <a:lnSpc>
                <a:spcPts val="3945"/>
              </a:lnSpc>
            </a:pPr>
            <a:r>
              <a:rPr lang="en-US" sz="4200">
                <a:solidFill>
                  <a:srgbClr val="000000"/>
                </a:solidFill>
                <a:latin typeface="Bodoni FLF" panose="02000606090000020003"/>
              </a:rPr>
              <a:t>Dicoding Blog. (2023, September 27). Apa Itu CI/CD? IT Developer Harus Tau.https://www.dicoding.com/blog/apa-itu-ci-cd/</a:t>
            </a:r>
            <a:endParaRPr lang="en-US" sz="4200">
              <a:solidFill>
                <a:srgbClr val="000000"/>
              </a:solidFill>
              <a:latin typeface="Bodoni FLF" panose="02000606090000020003"/>
            </a:endParaRPr>
          </a:p>
          <a:p>
            <a:pPr algn="ctr">
              <a:lnSpc>
                <a:spcPts val="3945"/>
              </a:lnSpc>
            </a:pPr>
          </a:p>
          <a:p>
            <a:pPr algn="ctr">
              <a:lnSpc>
                <a:spcPts val="3945"/>
              </a:lnSpc>
            </a:pPr>
            <a:r>
              <a:rPr lang="en-US" sz="4200">
                <a:solidFill>
                  <a:srgbClr val="000000"/>
                </a:solidFill>
                <a:latin typeface="Bodoni FLF" panose="02000606090000020003"/>
              </a:rPr>
              <a:t>https://revou.co/kosakata/white-box-testing </a:t>
            </a:r>
            <a:endParaRPr lang="en-US" sz="4200">
              <a:solidFill>
                <a:srgbClr val="000000"/>
              </a:solidFill>
              <a:latin typeface="Bodoni FLF" panose="02000606090000020003"/>
            </a:endParaRPr>
          </a:p>
          <a:p>
            <a:pPr algn="ctr">
              <a:lnSpc>
                <a:spcPts val="3945"/>
              </a:lnSpc>
            </a:pPr>
          </a:p>
          <a:p>
            <a:pPr algn="ctr">
              <a:lnSpc>
                <a:spcPts val="3945"/>
              </a:lnSpc>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0"/>
              </a:lnSpc>
            </a:pPr>
            <a:r>
              <a:rPr lang="en-US" sz="15020">
                <a:solidFill>
                  <a:srgbClr val="FFFFFF"/>
                </a:solidFill>
                <a:latin typeface="Bryndan Write Bold"/>
              </a:rPr>
              <a:t>THANK YOU</a:t>
            </a:r>
            <a:endParaRPr lang="en-US" sz="15020">
              <a:solidFill>
                <a:srgbClr val="FFFFFF"/>
              </a:solidFill>
              <a:latin typeface="Bryndan Write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2129</Words>
  <Application>WPS Presentation</Application>
  <PresentationFormat>On-screen Show (4:3)</PresentationFormat>
  <Paragraphs>62</Paragraphs>
  <Slides>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vt:i4>
      </vt:variant>
    </vt:vector>
  </HeadingPairs>
  <TitlesOfParts>
    <vt:vector size="24" baseType="lpstr">
      <vt:lpstr>Arial</vt:lpstr>
      <vt:lpstr>SimSun</vt:lpstr>
      <vt:lpstr>Wingdings</vt:lpstr>
      <vt:lpstr>Bryndan Write Bold</vt:lpstr>
      <vt:lpstr>Segoe Print</vt:lpstr>
      <vt:lpstr>Now</vt:lpstr>
      <vt:lpstr>Bryndan Write</vt:lpstr>
      <vt:lpstr>Arial</vt:lpstr>
      <vt:lpstr>Josefin Sans</vt:lpstr>
      <vt:lpstr>Gochi Hand</vt:lpstr>
      <vt:lpstr>Bodoni FLF</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dc:creator/>
  <cp:lastModifiedBy>user</cp:lastModifiedBy>
  <cp:revision>2</cp:revision>
  <dcterms:created xsi:type="dcterms:W3CDTF">2006-08-16T00:00:00Z</dcterms:created>
  <dcterms:modified xsi:type="dcterms:W3CDTF">2023-11-04T07:47:55Z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B81C54F35FAE4122B022B549A95ADF36_13</vt:lpwstr>
  </property>
  <property fmtid="{D5CDD505-2E9C-101B-9397-08002B2CF9AE}" pid="3" name="KSOProductBuildVer">
    <vt:lpwstr>1033-12.2.0.13266</vt:lpwstr>
  </property>
</Properties>
</file>